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324" r:id="rId5"/>
    <p:sldId id="315" r:id="rId6"/>
    <p:sldId id="348" r:id="rId7"/>
    <p:sldId id="350" r:id="rId8"/>
    <p:sldId id="351" r:id="rId9"/>
    <p:sldId id="352" r:id="rId10"/>
    <p:sldId id="302" r:id="rId11"/>
    <p:sldId id="325" r:id="rId12"/>
    <p:sldId id="353" r:id="rId13"/>
    <p:sldId id="354" r:id="rId14"/>
    <p:sldId id="329" r:id="rId15"/>
    <p:sldId id="347" r:id="rId16"/>
    <p:sldId id="331" r:id="rId17"/>
    <p:sldId id="332" r:id="rId18"/>
    <p:sldId id="295" r:id="rId19"/>
    <p:sldId id="333" r:id="rId20"/>
    <p:sldId id="334" r:id="rId21"/>
    <p:sldId id="355" r:id="rId22"/>
    <p:sldId id="338" r:id="rId23"/>
    <p:sldId id="294" r:id="rId24"/>
    <p:sldId id="337" r:id="rId25"/>
    <p:sldId id="330" r:id="rId26"/>
    <p:sldId id="356" r:id="rId27"/>
    <p:sldId id="339" r:id="rId28"/>
    <p:sldId id="345" r:id="rId29"/>
    <p:sldId id="341" r:id="rId30"/>
    <p:sldId id="357" r:id="rId31"/>
    <p:sldId id="344" r:id="rId32"/>
    <p:sldId id="342" r:id="rId33"/>
    <p:sldId id="343" r:id="rId34"/>
    <p:sldId id="326" r:id="rId35"/>
    <p:sldId id="314" r:id="rId36"/>
    <p:sldId id="310" r:id="rId37"/>
    <p:sldId id="312" r:id="rId38"/>
    <p:sldId id="313" r:id="rId39"/>
    <p:sldId id="304" r:id="rId40"/>
    <p:sldId id="311" r:id="rId41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9" autoAdjust="0"/>
    <p:restoredTop sz="95846" autoAdjust="0"/>
  </p:normalViewPr>
  <p:slideViewPr>
    <p:cSldViewPr snapToGrid="0">
      <p:cViewPr varScale="1">
        <p:scale>
          <a:sx n="107" d="100"/>
          <a:sy n="107" d="100"/>
        </p:scale>
        <p:origin x="560" y="176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491AB1A-C669-4C56-AA7A-D7DE065A4843}" type="datetime1">
              <a:rPr lang="en-GB" smtClean="0"/>
              <a:t>20/09/2022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046ED-6F38-493D-8BA0-9E754A816323}" type="datetime1">
              <a:rPr lang="en-GB" smtClean="0"/>
              <a:pPr/>
              <a:t>20/09/2022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251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440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604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257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62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761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743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375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462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291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332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85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rtlCol="0"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en-GB" sz="4800" b="1" noProof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 rtlCol="0"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rtlCol="0"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 rtlCol="0"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41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rtlCol="0"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 rtlCol="0"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en-GB" sz="4800" b="1" noProof="0">
                <a:solidFill>
                  <a:schemeClr val="tx1"/>
                </a:solidFill>
              </a:rPr>
              <a:t>Click to edit Master title style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sz="1100" noProof="0">
                <a:solidFill>
                  <a:schemeClr val="accent2"/>
                </a:solidFill>
              </a:rPr>
              <a:t>9/22/2020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GB" sz="1100" b="1" noProof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2C18C1E5-FB55-42F5-BD6D-9CC153FCDBE6}" type="slidenum">
              <a:rPr lang="en-GB" sz="1100" noProof="0" smtClean="0">
                <a:solidFill>
                  <a:schemeClr val="accent4"/>
                </a:solidFill>
              </a:rPr>
              <a:pPr algn="r"/>
              <a:t>‹#›</a:t>
            </a:fld>
            <a:endParaRPr lang="en-GB" sz="1100" noProof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   Education</a:t>
            </a:r>
            <a:br>
              <a:rPr lang="en-GB" dirty="0"/>
            </a:br>
            <a:r>
              <a:rPr lang="en-GB" sz="2400" dirty="0"/>
              <a:t>VCE Passing Score- ATAR (or equivalent) of success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GROUP 6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GB" dirty="0"/>
              <a:t>Josh Martin</a:t>
            </a:r>
          </a:p>
          <a:p>
            <a:pPr rtl="0"/>
            <a:r>
              <a:rPr lang="en-GB" dirty="0"/>
              <a:t> </a:t>
            </a:r>
            <a:r>
              <a:rPr lang="en-GB" dirty="0" err="1"/>
              <a:t>Peregrin</a:t>
            </a:r>
            <a:r>
              <a:rPr lang="en-GB" dirty="0"/>
              <a:t> Ryan</a:t>
            </a:r>
          </a:p>
          <a:p>
            <a:pPr rtl="0"/>
            <a:r>
              <a:rPr lang="en-GB" dirty="0" err="1"/>
              <a:t>Udeshi</a:t>
            </a:r>
            <a:r>
              <a:rPr lang="en-GB" dirty="0"/>
              <a:t> Pereira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8FFE-C35A-9478-F8AD-D64E2C8D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JOSH</a:t>
            </a:r>
          </a:p>
        </p:txBody>
      </p:sp>
    </p:spTree>
    <p:extLst>
      <p:ext uri="{BB962C8B-B14F-4D97-AF65-F5344CB8AC3E}">
        <p14:creationId xmlns:p14="http://schemas.microsoft.com/office/powerpoint/2010/main" val="27854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0" y="331063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39230" y="1175984"/>
            <a:ext cx="6024626" cy="4807082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168" y="1175984"/>
            <a:ext cx="3924934" cy="4595567"/>
          </a:xfrm>
        </p:spPr>
        <p:txBody>
          <a:bodyPr rtlCol="0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AU" sz="1400" b="0" dirty="0">
                <a:effectLst/>
              </a:rPr>
            </a:br>
            <a:br>
              <a:rPr lang="en-AU" dirty="0"/>
            </a:br>
            <a:r>
              <a:rPr lang="en-AU" dirty="0"/>
              <a:t>DATA  Analysis 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49139" y="5983066"/>
            <a:ext cx="3924934" cy="490538"/>
          </a:xfrm>
        </p:spPr>
        <p:txBody>
          <a:bodyPr rtlCol="0"/>
          <a:lstStyle/>
          <a:p>
            <a:pPr rtl="0"/>
            <a:r>
              <a:rPr lang="en-GB" dirty="0"/>
              <a:t>PEREGRIN RYAN</a:t>
            </a:r>
          </a:p>
        </p:txBody>
      </p:sp>
    </p:spTree>
    <p:extLst>
      <p:ext uri="{BB962C8B-B14F-4D97-AF65-F5344CB8AC3E}">
        <p14:creationId xmlns:p14="http://schemas.microsoft.com/office/powerpoint/2010/main" val="18944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BF1E8-945D-29CA-F1D4-1DF825EC0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Defining Geolocation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90AAFC-D3ED-89BF-1875-5A31EC94AE50}"/>
              </a:ext>
            </a:extLst>
          </p:cNvPr>
          <p:cNvSpPr txBox="1"/>
          <p:nvPr/>
        </p:nvSpPr>
        <p:spPr>
          <a:xfrm>
            <a:off x="665018" y="3118816"/>
            <a:ext cx="104449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/>
              <a:t>Major city (Melbourne and Geelong) </a:t>
            </a:r>
          </a:p>
          <a:p>
            <a:pPr marL="342900" indent="-342900">
              <a:buAutoNum type="arabicPeriod"/>
            </a:pPr>
            <a:r>
              <a:rPr lang="en-AU" dirty="0"/>
              <a:t>Provincial city (e.g., Ballarat and Bendigo) </a:t>
            </a:r>
          </a:p>
          <a:p>
            <a:pPr marL="342900" indent="-342900">
              <a:buAutoNum type="arabicPeriod"/>
            </a:pPr>
            <a:r>
              <a:rPr lang="en-AU" dirty="0"/>
              <a:t>Provincial centre (e.g., Mildura, Swan Hill) </a:t>
            </a:r>
          </a:p>
          <a:p>
            <a:pPr marL="342900" indent="-342900">
              <a:buAutoNum type="arabicPeriod"/>
            </a:pPr>
            <a:r>
              <a:rPr lang="en-AU" dirty="0"/>
              <a:t>Large town (e.g., Leongatha, Lorne) </a:t>
            </a:r>
          </a:p>
          <a:p>
            <a:pPr marL="342900" indent="-342900">
              <a:buAutoNum type="arabicPeriod"/>
            </a:pPr>
            <a:r>
              <a:rPr lang="en-AU" dirty="0"/>
              <a:t>Small town (e.g., Terang, Skipton) </a:t>
            </a:r>
          </a:p>
          <a:p>
            <a:pPr marL="342900" indent="-342900">
              <a:buAutoNum type="arabicPeriod"/>
            </a:pPr>
            <a:r>
              <a:rPr lang="en-AU" dirty="0"/>
              <a:t>Rural (e.g., Bright, Donald)</a:t>
            </a:r>
          </a:p>
          <a:p>
            <a:pPr marL="342900" indent="-342900">
              <a:buAutoNum type="arabicPeriod"/>
            </a:pPr>
            <a:r>
              <a:rPr lang="en-AU" dirty="0"/>
              <a:t>Remote (e.g., Orbost).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3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ap&#10;&#10;Description automatically generated">
            <a:extLst>
              <a:ext uri="{FF2B5EF4-FFF2-40B4-BE49-F238E27FC236}">
                <a16:creationId xmlns:a16="http://schemas.microsoft.com/office/drawing/2014/main" id="{0E174E35-6E38-0256-264F-E7A9361255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4217" b="11177"/>
          <a:stretch/>
        </p:blipFill>
        <p:spPr>
          <a:xfrm>
            <a:off x="838200" y="2039392"/>
            <a:ext cx="10515600" cy="4114800"/>
          </a:xfrm>
          <a:prstGeom prst="rect">
            <a:avLst/>
          </a:prstGeo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A2B12839-DD2E-0F61-90D9-949219D9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/>
          <a:lstStyle/>
          <a:p>
            <a:r>
              <a:rPr lang="en-US"/>
              <a:t>School Geolocation heatmap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9036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ap&#10;&#10;Description automatically generated">
            <a:extLst>
              <a:ext uri="{FF2B5EF4-FFF2-40B4-BE49-F238E27FC236}">
                <a16:creationId xmlns:a16="http://schemas.microsoft.com/office/drawing/2014/main" id="{6AF51E71-0FBD-A39F-58DD-39851A4059E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2656" b="13513"/>
          <a:stretch/>
        </p:blipFill>
        <p:spPr>
          <a:xfrm>
            <a:off x="838200" y="2039392"/>
            <a:ext cx="10515600" cy="4114800"/>
          </a:xfrm>
          <a:prstGeom prst="rect">
            <a:avLst/>
          </a:prstGeo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D004C1B-5B82-C4EB-7C6F-6BE92D59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/>
          </a:bodyPr>
          <a:lstStyle/>
          <a:p>
            <a:r>
              <a:rPr lang="en-US" sz="4400"/>
              <a:t>School Geolocation heatmap Major Cities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1334297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03CF4CE6-0F34-4C06-D34F-5459AF6CF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65" y="2039392"/>
            <a:ext cx="8896869" cy="4114800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en-GB" sz="4400"/>
              <a:t>School Geolocation heatmap Inner Regional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ap&#10;&#10;Description automatically generated">
            <a:extLst>
              <a:ext uri="{FF2B5EF4-FFF2-40B4-BE49-F238E27FC236}">
                <a16:creationId xmlns:a16="http://schemas.microsoft.com/office/drawing/2014/main" id="{3457E375-9191-C1C2-4409-ED2C01AC555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3084" b="13084"/>
          <a:stretch/>
        </p:blipFill>
        <p:spPr>
          <a:xfrm>
            <a:off x="838200" y="2039392"/>
            <a:ext cx="10515600" cy="4114800"/>
          </a:xfrm>
          <a:prstGeom prst="rect">
            <a:avLst/>
          </a:prstGeo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EBDFEE93-42E2-2862-57FD-74362DE1C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/>
          </a:bodyPr>
          <a:lstStyle/>
          <a:p>
            <a:r>
              <a:rPr lang="en-US" sz="4100"/>
              <a:t>School Geolocation heatmap Outer Regional</a:t>
            </a:r>
          </a:p>
        </p:txBody>
      </p:sp>
    </p:spTree>
    <p:extLst>
      <p:ext uri="{BB962C8B-B14F-4D97-AF65-F5344CB8AC3E}">
        <p14:creationId xmlns:p14="http://schemas.microsoft.com/office/powerpoint/2010/main" val="86238804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ap&#10;&#10;Description automatically generated">
            <a:extLst>
              <a:ext uri="{FF2B5EF4-FFF2-40B4-BE49-F238E27FC236}">
                <a16:creationId xmlns:a16="http://schemas.microsoft.com/office/drawing/2014/main" id="{DC143238-5773-666B-178E-C4F12EA1AA8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6370" b="19799"/>
          <a:stretch/>
        </p:blipFill>
        <p:spPr>
          <a:xfrm>
            <a:off x="838200" y="2039392"/>
            <a:ext cx="10515600" cy="4114800"/>
          </a:xfrm>
          <a:prstGeom prst="rect">
            <a:avLst/>
          </a:prstGeo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08F4414F-D411-DB2A-87ED-0A7E58D4D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/>
          </a:bodyPr>
          <a:lstStyle/>
          <a:p>
            <a:r>
              <a:rPr lang="en-US" sz="4400"/>
              <a:t>School Geolocation heatmap Remote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4751627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8F3E6-BE36-0319-0D33-29A7897F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education from Geolocation</a:t>
            </a:r>
          </a:p>
        </p:txBody>
      </p:sp>
    </p:spTree>
    <p:extLst>
      <p:ext uri="{BB962C8B-B14F-4D97-AF65-F5344CB8AC3E}">
        <p14:creationId xmlns:p14="http://schemas.microsoft.com/office/powerpoint/2010/main" val="3856758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231EDFB-731D-E20C-FAC7-1F9820951A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061989"/>
            <a:ext cx="4220845" cy="174898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4B1B5AD4-6C43-C622-CEAD-AFF4A57FB79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4705" r="-1" b="4704"/>
          <a:stretch/>
        </p:blipFill>
        <p:spPr>
          <a:xfrm>
            <a:off x="-157642" y="554636"/>
            <a:ext cx="6470513" cy="5861676"/>
          </a:xfrm>
          <a:prstGeom prst="rect">
            <a:avLst/>
          </a:prstGeom>
          <a:noFill/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3D6141EF-14CB-8131-276A-7648B076A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Count of all schools per Geolocation</a:t>
            </a:r>
          </a:p>
        </p:txBody>
      </p:sp>
    </p:spTree>
    <p:extLst>
      <p:ext uri="{BB962C8B-B14F-4D97-AF65-F5344CB8AC3E}">
        <p14:creationId xmlns:p14="http://schemas.microsoft.com/office/powerpoint/2010/main" val="194324892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Motivation: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5885366" cy="3560763"/>
          </a:xfrm>
        </p:spPr>
        <p:txBody>
          <a:bodyPr rtlCol="0"/>
          <a:lstStyle/>
          <a:p>
            <a:r>
              <a:rPr lang="en-AU" dirty="0">
                <a:solidFill>
                  <a:srgbClr val="363635"/>
                </a:solidFill>
                <a:latin typeface="opensans"/>
              </a:rPr>
              <a:t>Our group was interested in investigating relationship between Geolocation access to education as well as the effect Private and Public education has on academic success.</a:t>
            </a:r>
          </a:p>
          <a:p>
            <a:pPr marL="0" indent="0">
              <a:buNone/>
            </a:pPr>
            <a:endParaRPr lang="en-AU" b="0" i="0" dirty="0">
              <a:solidFill>
                <a:srgbClr val="363635"/>
              </a:solidFill>
              <a:effectLst/>
              <a:latin typeface="opensans"/>
            </a:endParaRPr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544" r="22544"/>
          <a:stretch>
            <a:fillRect/>
          </a:stretch>
        </p:blipFill>
        <p:spPr>
          <a:xfrm>
            <a:off x="7090227" y="816161"/>
            <a:ext cx="4441372" cy="5393036"/>
          </a:xfrm>
        </p:spPr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Percentage of schools per Geolocation</a:t>
            </a:r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FCC1BAAF-9654-52E9-2501-62228E122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508" y="6350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D227AE9-DCC2-4C15-9D04-23BF2F18D0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2000" b="0" i="0" u="none" strike="noStrike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Which students has more choices of schools between gov or non gov?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AU" b="0" dirty="0">
              <a:solidFill>
                <a:schemeClr val="accent4">
                  <a:lumMod val="50000"/>
                </a:schemeClr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000" b="0" i="0" u="none" strike="noStrike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Number of school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000" b="0" i="0" u="none" strike="noStrike" dirty="0">
              <a:solidFill>
                <a:schemeClr val="accent4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000" b="0" i="0" u="none" strike="noStrike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Number of Gov and Non-gov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Placeholder 5" descr="Chart&#10;&#10;Description automatically generated">
            <a:extLst>
              <a:ext uri="{FF2B5EF4-FFF2-40B4-BE49-F238E27FC236}">
                <a16:creationId xmlns:a16="http://schemas.microsoft.com/office/drawing/2014/main" id="{5A69B669-1684-2E26-60F0-E227BAE81E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9809" r="7840" b="3"/>
          <a:stretch/>
        </p:blipFill>
        <p:spPr>
          <a:xfrm>
            <a:off x="4731895" y="128850"/>
            <a:ext cx="5435599" cy="6600299"/>
          </a:xfrm>
          <a:prstGeom prst="rect">
            <a:avLst/>
          </a:prstGeom>
          <a:noFill/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3D96D079-18C4-CB36-4077-79D783A0B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</p:spPr>
        <p:txBody>
          <a:bodyPr/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Geolocation School sector count</a:t>
            </a:r>
          </a:p>
        </p:txBody>
      </p:sp>
    </p:spTree>
    <p:extLst>
      <p:ext uri="{BB962C8B-B14F-4D97-AF65-F5344CB8AC3E}">
        <p14:creationId xmlns:p14="http://schemas.microsoft.com/office/powerpoint/2010/main" val="46253599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hart, pie chart&#10;&#10;Description automatically generated">
            <a:extLst>
              <a:ext uri="{FF2B5EF4-FFF2-40B4-BE49-F238E27FC236}">
                <a16:creationId xmlns:a16="http://schemas.microsoft.com/office/drawing/2014/main" id="{4E44DA24-DE24-4069-0ED2-D96B41628B1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289609" y="1335115"/>
            <a:ext cx="5053361" cy="5053361"/>
          </a:xfrm>
          <a:prstGeom prst="rect">
            <a:avLst/>
          </a:prstGeo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FB6ACBD8-78B8-4A73-E3FE-0B3C7AD9A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/>
          <a:lstStyle/>
          <a:p>
            <a:r>
              <a:rPr lang="en-US" dirty="0"/>
              <a:t>Geolocation and sector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93850745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5168-6C93-57D6-F3F7-3A070A019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Geolocation and academic success</a:t>
            </a:r>
          </a:p>
        </p:txBody>
      </p:sp>
    </p:spTree>
    <p:extLst>
      <p:ext uri="{BB962C8B-B14F-4D97-AF65-F5344CB8AC3E}">
        <p14:creationId xmlns:p14="http://schemas.microsoft.com/office/powerpoint/2010/main" val="1797156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AE0BB573-32B8-D8A3-2BA7-AD8BAABBB03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8451" b="13288"/>
          <a:stretch/>
        </p:blipFill>
        <p:spPr>
          <a:xfrm>
            <a:off x="838200" y="1469036"/>
            <a:ext cx="10515600" cy="4753964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C8B2E-D9F2-DF61-4277-B987D3D40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/>
          </a:bodyPr>
          <a:lstStyle/>
          <a:p>
            <a:r>
              <a:rPr lang="en-US" sz="4400"/>
              <a:t>Mean VCE Box Plotting</a:t>
            </a:r>
          </a:p>
        </p:txBody>
      </p:sp>
    </p:spTree>
    <p:extLst>
      <p:ext uri="{BB962C8B-B14F-4D97-AF65-F5344CB8AC3E}">
        <p14:creationId xmlns:p14="http://schemas.microsoft.com/office/powerpoint/2010/main" val="217511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EE8AA70-1B84-A66A-3CFD-157F6C02AC4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tretch/>
        </p:blipFill>
        <p:spPr>
          <a:xfrm>
            <a:off x="1981199" y="2051267"/>
            <a:ext cx="8229601" cy="4114800"/>
          </a:xfr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93E9E6B3-7CC2-C464-3F6B-7E884578B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/>
          <a:lstStyle/>
          <a:p>
            <a:r>
              <a:rPr lang="en-US" dirty="0"/>
              <a:t>Boxplot grouped by Geolocation</a:t>
            </a:r>
          </a:p>
        </p:txBody>
      </p:sp>
    </p:spTree>
    <p:extLst>
      <p:ext uri="{BB962C8B-B14F-4D97-AF65-F5344CB8AC3E}">
        <p14:creationId xmlns:p14="http://schemas.microsoft.com/office/powerpoint/2010/main" val="3636678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17EA36-8572-D720-16BE-A14DE8F4F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Cities school sector distribution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11054-79FA-25CE-82C6-DB698AA000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7829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B27F-EF06-9184-2105-B91B4BFA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Content Placeholder 4" descr="Chart, pie chart&#10;&#10;Description automatically generated with medium confidence">
            <a:extLst>
              <a:ext uri="{FF2B5EF4-FFF2-40B4-BE49-F238E27FC236}">
                <a16:creationId xmlns:a16="http://schemas.microsoft.com/office/drawing/2014/main" id="{93CB24EA-3723-3C8B-E8C2-36EAFC377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722" y="1805832"/>
            <a:ext cx="3984770" cy="3984770"/>
          </a:xfrm>
          <a:prstGeom prst="rect">
            <a:avLst/>
          </a:prstGeom>
        </p:spPr>
      </p:pic>
      <p:pic>
        <p:nvPicPr>
          <p:cNvPr id="4" name="Picture Placeholder 5" descr="Chart, pie chart&#10;&#10;Description automatically generated">
            <a:extLst>
              <a:ext uri="{FF2B5EF4-FFF2-40B4-BE49-F238E27FC236}">
                <a16:creationId xmlns:a16="http://schemas.microsoft.com/office/drawing/2014/main" id="{3A21ECA1-9C0F-92BC-96BA-985637F3A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7" r="-3" b="1959"/>
          <a:stretch/>
        </p:blipFill>
        <p:spPr>
          <a:xfrm>
            <a:off x="4453298" y="1813096"/>
            <a:ext cx="4262031" cy="4098863"/>
          </a:xfrm>
          <a:prstGeom prst="rect">
            <a:avLst/>
          </a:prstGeom>
          <a:noFill/>
        </p:spPr>
      </p:pic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7BB43BA0-0737-9AA6-3E90-8C35083E4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53" y="1443085"/>
            <a:ext cx="4476138" cy="447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80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3">
            <a:extLst>
              <a:ext uri="{FF2B5EF4-FFF2-40B4-BE49-F238E27FC236}">
                <a16:creationId xmlns:a16="http://schemas.microsoft.com/office/drawing/2014/main" id="{043DEFD8-9746-76F2-8131-9BA6DBBBE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2762446"/>
          </a:xfrm>
        </p:spPr>
        <p:txBody>
          <a:bodyPr/>
          <a:lstStyle/>
          <a:p>
            <a:r>
              <a:rPr lang="en-US" dirty="0"/>
              <a:t>Inner Regional Sector distribution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7D0626-9103-CBA0-A2BE-292E5D3B4F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2732304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873033-415B-19CD-838A-E96F9E78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Outer Regional Sector distribution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D343D-641C-941A-830B-095C23E1719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3476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92F63-1AF5-B3D3-A882-BAB0957BA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7100370" cy="3581400"/>
          </a:xfrm>
        </p:spPr>
        <p:txBody>
          <a:bodyPr/>
          <a:lstStyle/>
          <a:p>
            <a:r>
              <a:rPr lang="en-US" dirty="0"/>
              <a:t>Hypothesis:</a:t>
            </a:r>
            <a:br>
              <a:rPr lang="en-US" dirty="0"/>
            </a:br>
            <a:r>
              <a:rPr lang="en-US" i="1" dirty="0">
                <a:solidFill>
                  <a:schemeClr val="tx1"/>
                </a:solidFill>
              </a:rPr>
              <a:t>If </a:t>
            </a:r>
            <a:r>
              <a:rPr lang="en-US" i="1" dirty="0"/>
              <a:t>students within Major Cities such as Melbourne or Geelong, that also receive Private, Non-Gov education </a:t>
            </a:r>
            <a:r>
              <a:rPr lang="en-US" i="1" dirty="0">
                <a:solidFill>
                  <a:schemeClr val="tx1"/>
                </a:solidFill>
              </a:rPr>
              <a:t>then</a:t>
            </a:r>
            <a:r>
              <a:rPr lang="en-US" i="1" dirty="0"/>
              <a:t> we expect them to have best chance of academic success within Victoria</a:t>
            </a:r>
          </a:p>
        </p:txBody>
      </p:sp>
    </p:spTree>
    <p:extLst>
      <p:ext uri="{BB962C8B-B14F-4D97-AF65-F5344CB8AC3E}">
        <p14:creationId xmlns:p14="http://schemas.microsoft.com/office/powerpoint/2010/main" val="253445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BBCAE4AB-84F6-A2D9-1C8D-98932A4AD91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58977" y="803953"/>
            <a:ext cx="7149060" cy="7149060"/>
          </a:xfrm>
          <a:prstGeom prst="rect">
            <a:avLst/>
          </a:prstGeo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AB46EACA-81E2-24AC-FC7E-AD828F40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/>
          <a:lstStyle/>
          <a:p>
            <a:r>
              <a:rPr lang="en-US" dirty="0"/>
              <a:t>Remote School Sector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158273220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 eaLnBrk="1" latinLnBrk="0" hangingPunct="1"/>
            <a:r>
              <a:rPr lang="en-GB" sz="28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The implications of your findings; What do your findings mean?</a:t>
            </a:r>
            <a:endParaRPr lang="en-GB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Hexagon 21">
            <a:extLst>
              <a:ext uri="{FF2B5EF4-FFF2-40B4-BE49-F238E27FC236}">
                <a16:creationId xmlns:a16="http://schemas.microsoft.com/office/drawing/2014/main" id="{8931DDA4-6E0A-4CD6-92DA-3787D0A64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4475" y="2218126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>
              <a:latin typeface="+mj-lt"/>
            </a:endParaRP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73AA3A47-BB43-4280-BD7B-7095FEBBB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69212" y="2210293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>
              <a:latin typeface="+mj-lt"/>
            </a:endParaRP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0D4AF445-4FAA-4F77-90FF-71B4790DF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90794" y="2217198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>
              <a:latin typeface="+mj-lt"/>
            </a:endParaRP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5160F8B1-281B-40FE-913B-79806DCE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33383" y="2217198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>
              <a:latin typeface="+mj-lt"/>
            </a:endParaRPr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12A74B3C-CA43-40B8-8377-A34C10C16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35257" y="2268480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>
              <a:latin typeface="+mj-lt"/>
            </a:endParaRP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06F5B9A6-704C-47AE-B230-105F31223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21057" y="2236940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>
              <a:latin typeface="+mj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083920"/>
            <a:ext cx="11340000" cy="263894"/>
          </a:xfrm>
          <a:prstGeom prst="rect">
            <a:avLst/>
          </a:prstGeom>
        </p:spPr>
        <p:txBody>
          <a:bodyPr rtlCol="0" anchor="ctr"/>
          <a:lstStyle/>
          <a:p>
            <a:pPr algn="ctr"/>
            <a:r>
              <a:rPr lang="en-AU" sz="4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Which have the best chance of success </a:t>
            </a:r>
            <a:br>
              <a:rPr lang="en-AU" sz="4000" b="0" dirty="0">
                <a:effectLst/>
              </a:rPr>
            </a:br>
            <a:endParaRPr lang="en-GB" sz="4800" b="1" dirty="0">
              <a:solidFill>
                <a:schemeClr val="tx1"/>
              </a:solidFill>
            </a:endParaRP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EB84A30F-F3B0-42F4-8DF6-3D9E61AB0E01}"/>
              </a:ext>
            </a:extLst>
          </p:cNvPr>
          <p:cNvSpPr txBox="1">
            <a:spLocks/>
          </p:cNvSpPr>
          <p:nvPr/>
        </p:nvSpPr>
        <p:spPr>
          <a:xfrm>
            <a:off x="832936" y="1709111"/>
            <a:ext cx="60415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GB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01</a:t>
            </a: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0BEEF0A5-2CB1-4246-A58F-DA45646140C6}"/>
              </a:ext>
            </a:extLst>
          </p:cNvPr>
          <p:cNvSpPr txBox="1">
            <a:spLocks/>
          </p:cNvSpPr>
          <p:nvPr/>
        </p:nvSpPr>
        <p:spPr>
          <a:xfrm>
            <a:off x="3558732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GB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02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F7438FF9-EC22-4A3F-ADDB-34D6A1CA0020}"/>
              </a:ext>
            </a:extLst>
          </p:cNvPr>
          <p:cNvSpPr txBox="1">
            <a:spLocks/>
          </p:cNvSpPr>
          <p:nvPr/>
        </p:nvSpPr>
        <p:spPr>
          <a:xfrm>
            <a:off x="6299952" y="1709111"/>
            <a:ext cx="588731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GB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03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CA3F56-6B4F-4DFF-B133-DBA85DE68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349" y="2578060"/>
            <a:ext cx="250694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56482F-4317-491F-AFBA-E1AC4F3E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4200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4F6EFBC-D760-468D-9BF7-FAAD40BF5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6051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097234-38E0-4114-A29F-508805824B65}"/>
              </a:ext>
            </a:extLst>
          </p:cNvPr>
          <p:cNvSpPr txBox="1"/>
          <p:nvPr/>
        </p:nvSpPr>
        <p:spPr>
          <a:xfrm>
            <a:off x="1148239" y="3182217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Geolocation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AU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(Median ATAR, ATAR over 40% )</a:t>
            </a:r>
          </a:p>
          <a:p>
            <a:br>
              <a:rPr lang="en-AU" sz="1400" b="0" dirty="0">
                <a:effectLst/>
              </a:rPr>
            </a:br>
            <a:endParaRPr lang="en-GB" sz="1400" dirty="0">
              <a:cs typeface="Biome Light" panose="020B03030302040208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9E278-8976-4219-B8E5-16D2E65CD0E0}"/>
              </a:ext>
            </a:extLst>
          </p:cNvPr>
          <p:cNvSpPr txBox="1"/>
          <p:nvPr/>
        </p:nvSpPr>
        <p:spPr>
          <a:xfrm>
            <a:off x="3735229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 rtl="0"/>
            <a:r>
              <a:rPr lang="en-GB" sz="1400" b="0" i="0" u="none" strike="noStrike" dirty="0">
                <a:effectLst/>
                <a:cs typeface="Biome Light" panose="020B0303030204020804" pitchFamily="34" charset="0"/>
              </a:rPr>
              <a:t>.</a:t>
            </a:r>
            <a:endParaRPr lang="en-GB" sz="1400" dirty="0">
              <a:cs typeface="Biome Light" panose="020B03030302040208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0F69B-8088-4A76-862A-5DC3B7B099A1}"/>
              </a:ext>
            </a:extLst>
          </p:cNvPr>
          <p:cNvSpPr txBox="1"/>
          <p:nvPr/>
        </p:nvSpPr>
        <p:spPr>
          <a:xfrm>
            <a:off x="6452646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A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Gov vs Non-Gov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AU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A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(Median ATAR, ATAR over 40%)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673B4-C0B9-43A0-B642-C8D78A87A514}"/>
              </a:ext>
            </a:extLst>
          </p:cNvPr>
          <p:cNvSpPr txBox="1"/>
          <p:nvPr/>
        </p:nvSpPr>
        <p:spPr>
          <a:xfrm>
            <a:off x="9178440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lvl="1" fontAlgn="base"/>
            <a:endParaRPr lang="en-AU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48513-E86E-26B8-AC1E-7EEA6123D7DE}"/>
              </a:ext>
            </a:extLst>
          </p:cNvPr>
          <p:cNvSpPr txBox="1"/>
          <p:nvPr/>
        </p:nvSpPr>
        <p:spPr>
          <a:xfrm>
            <a:off x="3768948" y="3357671"/>
            <a:ext cx="2017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fontAlgn="base"/>
            <a:r>
              <a:rPr lang="en-A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Find optimal Geolocation and Gov vs Non-Gov</a:t>
            </a:r>
          </a:p>
        </p:txBody>
      </p:sp>
    </p:spTree>
    <p:extLst>
      <p:ext uri="{BB962C8B-B14F-4D97-AF65-F5344CB8AC3E}">
        <p14:creationId xmlns:p14="http://schemas.microsoft.com/office/powerpoint/2010/main" val="1856314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en-GB" dirty="0"/>
          </a:p>
          <a:p>
            <a:pPr rtl="0"/>
            <a:endParaRPr lang="en-GB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27DC06-E3ED-47AA-A80C-6DC3AB8A2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BCCC6-6D52-4984-A92F-8B1A8A9032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5E2CA68-BFC9-485F-A53E-F4C27258EF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F211-ED25-4BED-862A-17F84B32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Summary</a:t>
            </a:r>
            <a:br>
              <a:rPr lang="en-GB"/>
            </a:br>
            <a:endParaRPr lang="en-GB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F3A0DAD0-3E39-4BBF-88E4-5C3C306D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8F5A225-0C56-4A56-9265-DBE9001CC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A6510D74-8CDF-4500-996B-40C07942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3E68A5-255F-4C3B-82E4-28F5CE1A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E3AEA7C5-E53C-47EB-B54E-E09414923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7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BC618CE4-6DEC-4D26-B202-8BAAA269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6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671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Conclusion</a:t>
            </a:r>
          </a:p>
          <a:p>
            <a:pPr rt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1531620"/>
            <a:ext cx="5753100" cy="4834890"/>
          </a:xfrm>
        </p:spPr>
        <p:txBody>
          <a:bodyPr rtlCol="0"/>
          <a:lstStyle/>
          <a:p>
            <a:r>
              <a:rPr lang="en-AU" sz="1800" dirty="0">
                <a:solidFill>
                  <a:srgbClr val="24292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Rural and Regional schools tend to be smaller than Major Cities schools. </a:t>
            </a:r>
          </a:p>
          <a:p>
            <a:r>
              <a:rPr lang="en-AU" sz="1800" dirty="0">
                <a:solidFill>
                  <a:srgbClr val="24292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This can have a number of disadvantages as well as benefits for rural and regional students. </a:t>
            </a:r>
          </a:p>
          <a:p>
            <a:r>
              <a:rPr lang="en-AU" sz="1800" dirty="0">
                <a:solidFill>
                  <a:srgbClr val="24292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On the one hand, class sizes tend to be smaller, students enjoy more individual attention from their teachers, and teachers often know most, if not all, the students. </a:t>
            </a:r>
          </a:p>
          <a:p>
            <a:r>
              <a:rPr lang="en-AU" sz="1800" dirty="0">
                <a:solidFill>
                  <a:srgbClr val="24292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On the other hand, smaller schools tend to have fewer resources, are often less able to employ specialist staff or offer specialist subjects or programs, have to use composite multigrade classes,</a:t>
            </a:r>
          </a:p>
          <a:p>
            <a:r>
              <a:rPr lang="en-AU" sz="1800" dirty="0">
                <a:solidFill>
                  <a:srgbClr val="24292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provide fewer opportunities for professional development, have more difficulty recruiting and retaining teachers, provide less support for special needs students and offer fewer options for courses.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rtl="0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730" y="111755"/>
            <a:ext cx="4143375" cy="759470"/>
          </a:xfrm>
        </p:spPr>
        <p:txBody>
          <a:bodyPr rtlCol="0"/>
          <a:lstStyle/>
          <a:p>
            <a:pPr rtl="0"/>
            <a:endParaRPr lang="en-GB" dirty="0"/>
          </a:p>
        </p:txBody>
      </p:sp>
      <p:pic>
        <p:nvPicPr>
          <p:cNvPr id="20" name="Picture Placeholder 8" descr="close up of bridg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7082" r="17082"/>
          <a:stretch/>
        </p:blipFill>
        <p:spPr>
          <a:xfrm>
            <a:off x="5888038" y="533400"/>
            <a:ext cx="5541962" cy="5611813"/>
          </a:xfr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48" y="2335182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en-GB" sz="4800" b="1" dirty="0">
                <a:solidFill>
                  <a:schemeClr val="tx1"/>
                </a:solidFill>
              </a:rPr>
              <a:t>Group 6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 dirty="0" err="1"/>
              <a:t>Peregrin</a:t>
            </a:r>
            <a:r>
              <a:rPr lang="en-GB" dirty="0"/>
              <a:t> Ryan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n-GB" dirty="0"/>
              <a:t>Josh Martin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00F09FF-0051-4C2F-8747-35EDBE996D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GB" dirty="0" err="1"/>
              <a:t>Udeshi</a:t>
            </a:r>
            <a:r>
              <a:rPr lang="en-GB" dirty="0"/>
              <a:t> Pereira</a:t>
            </a:r>
          </a:p>
        </p:txBody>
      </p:sp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Goals for Q2</a:t>
            </a:r>
            <a:br>
              <a:rPr lang="en-GB"/>
            </a:br>
            <a:endParaRPr lang="en-GB"/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n-GB"/>
              <a:t>Business opportunities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AED82-F4F3-044A-B30A-FD32531B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GB"/>
              <a:t>Increase customer satisfaction by 2%</a:t>
            </a:r>
            <a:br>
              <a:rPr lang="en-GB"/>
            </a:br>
            <a:endParaRPr lang="en-GB"/>
          </a:p>
          <a:p>
            <a:pPr rtl="0"/>
            <a:r>
              <a:rPr lang="en-GB"/>
              <a:t>Maintain growth</a:t>
            </a:r>
          </a:p>
          <a:p>
            <a:pPr rtl="0"/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DCF7EA-3411-4C0C-80B9-EA80529F64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GB"/>
              <a:t>Added priorities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833AD6-5D57-BE44-8842-EAACC39A6B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n-GB"/>
              <a:t>Decrease the number of rotations by at least 2</a:t>
            </a:r>
            <a:br>
              <a:rPr lang="en-GB"/>
            </a:br>
            <a:endParaRPr lang="en-GB"/>
          </a:p>
          <a:p>
            <a:pPr rtl="0"/>
            <a:r>
              <a:rPr lang="en-GB"/>
              <a:t>Ensure the cost of development stays below budget</a:t>
            </a:r>
          </a:p>
          <a:p>
            <a:pPr rtl="0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B1EB18-010F-4370-A5A6-0A68EC2345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GB"/>
              <a:t>Employee priorities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9205F1B-456F-AF42-81AD-D646AEB4F7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GB"/>
              <a:t>Interns begin</a:t>
            </a:r>
            <a:br>
              <a:rPr lang="en-GB"/>
            </a:br>
            <a:endParaRPr lang="en-GB"/>
          </a:p>
          <a:p>
            <a:pPr rtl="0"/>
            <a:r>
              <a:rPr lang="en-GB"/>
              <a:t>Indoor rec leagues</a:t>
            </a:r>
            <a:br>
              <a:rPr lang="en-GB"/>
            </a:br>
            <a:endParaRPr lang="en-GB"/>
          </a:p>
          <a:p>
            <a:pPr rtl="0"/>
            <a:r>
              <a:rPr lang="en-GB"/>
              <a:t>Chess tournaments</a:t>
            </a:r>
            <a:br>
              <a:rPr lang="en-GB"/>
            </a:br>
            <a:endParaRPr lang="en-GB"/>
          </a:p>
          <a:p>
            <a:pPr rtl="0"/>
            <a:r>
              <a:rPr lang="en-GB"/>
              <a:t>Big Game watching party</a:t>
            </a:r>
          </a:p>
        </p:txBody>
      </p:sp>
    </p:spTree>
    <p:extLst>
      <p:ext uri="{BB962C8B-B14F-4D97-AF65-F5344CB8AC3E}">
        <p14:creationId xmlns:p14="http://schemas.microsoft.com/office/powerpoint/2010/main" val="3903608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7134-D3F9-05AC-AD40-77E3BDC2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measurement of academic success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D66DAB-B956-24A7-8780-FEDBA0F82573}"/>
              </a:ext>
            </a:extLst>
          </p:cNvPr>
          <p:cNvSpPr txBox="1"/>
          <p:nvPr/>
        </p:nvSpPr>
        <p:spPr>
          <a:xfrm>
            <a:off x="1177290" y="1977390"/>
            <a:ext cx="6909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way we measure academic success was </a:t>
            </a:r>
            <a:r>
              <a:rPr lang="en-US" dirty="0" err="1"/>
              <a:t>mesurating</a:t>
            </a:r>
            <a:r>
              <a:rPr lang="en-US" dirty="0"/>
              <a:t> ATAR scores </a:t>
            </a:r>
          </a:p>
        </p:txBody>
      </p:sp>
    </p:spTree>
    <p:extLst>
      <p:ext uri="{BB962C8B-B14F-4D97-AF65-F5344CB8AC3E}">
        <p14:creationId xmlns:p14="http://schemas.microsoft.com/office/powerpoint/2010/main" val="2211104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698E8-BED3-B270-B822-461B2FE3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5294430" cy="700114"/>
          </a:xfrm>
        </p:spPr>
        <p:txBody>
          <a:bodyPr/>
          <a:lstStyle/>
          <a:p>
            <a:r>
              <a:rPr lang="en-US" dirty="0"/>
              <a:t>What is ATAR?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44F61-A750-60CB-3054-AC44141299C3}"/>
              </a:ext>
            </a:extLst>
          </p:cNvPr>
          <p:cNvSpPr txBox="1"/>
          <p:nvPr/>
        </p:nvSpPr>
        <p:spPr>
          <a:xfrm>
            <a:off x="4057650" y="2891790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278301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0FB2A-C28A-15D1-F649-3D21C5870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 Structure: Keep it for me to talk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5FCAE0-5048-0C22-9CCC-931C3DCAC3EE}"/>
              </a:ext>
            </a:extLst>
          </p:cNvPr>
          <p:cNvSpPr txBox="1"/>
          <p:nvPr/>
        </p:nvSpPr>
        <p:spPr>
          <a:xfrm>
            <a:off x="3503221" y="2196935"/>
            <a:ext cx="61606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have focused on two main areas as Geolocation and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Mensurating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47124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96603"/>
            <a:ext cx="4860290" cy="830997"/>
          </a:xfrm>
        </p:spPr>
        <p:txBody>
          <a:bodyPr rtlCol="0"/>
          <a:lstStyle/>
          <a:p>
            <a:pPr rtl="0"/>
            <a:r>
              <a:rPr lang="en-GB" sz="2800" dirty="0"/>
              <a:t>Questions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557" y="120018"/>
            <a:ext cx="5339930" cy="6355733"/>
          </a:xfrm>
        </p:spPr>
        <p:txBody>
          <a:bodyPr rtlCol="0"/>
          <a:lstStyle/>
          <a:p>
            <a:pPr marL="0" indent="0" algn="l">
              <a:buNone/>
            </a:pPr>
            <a:endParaRPr lang="en-AU" sz="2800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AU" dirty="0">
                <a:solidFill>
                  <a:srgbClr val="24292F"/>
                </a:solidFill>
                <a:latin typeface="-apple-system"/>
              </a:rPr>
              <a:t>Is there a relationship with Geolocation and academic success?  </a:t>
            </a:r>
          </a:p>
          <a:p>
            <a:pPr lvl="1"/>
            <a:r>
              <a:rPr lang="en-AU" dirty="0">
                <a:solidFill>
                  <a:srgbClr val="24292F"/>
                </a:solidFill>
                <a:latin typeface="-apple-system"/>
              </a:rPr>
              <a:t>YES, Schools closer to Major Cities have better performance academically.</a:t>
            </a:r>
          </a:p>
          <a:p>
            <a:pPr algn="l"/>
            <a:r>
              <a:rPr lang="en-AU" dirty="0">
                <a:solidFill>
                  <a:srgbClr val="24292F"/>
                </a:solidFill>
                <a:latin typeface="-apple-system"/>
              </a:rPr>
              <a:t>Is there a relationship with Geolocation and the choices of schools?</a:t>
            </a:r>
          </a:p>
          <a:p>
            <a:pPr lvl="1"/>
            <a:r>
              <a:rPr lang="en-AU" dirty="0">
                <a:solidFill>
                  <a:srgbClr val="24292F"/>
                </a:solidFill>
                <a:latin typeface="-apple-system"/>
              </a:rPr>
              <a:t>YES, There are more schools closer to Major Cities.</a:t>
            </a:r>
          </a:p>
          <a:p>
            <a:pPr algn="l"/>
            <a:r>
              <a:rPr lang="en-AU" sz="1800" u="none" strike="noStrike" dirty="0">
                <a:solidFill>
                  <a:srgbClr val="24292F"/>
                </a:solidFill>
                <a:latin typeface="-apple-system"/>
              </a:rPr>
              <a:t>W</a:t>
            </a: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hich school </a:t>
            </a:r>
            <a:r>
              <a:rPr lang="en-AU" sz="1800" dirty="0">
                <a:solidFill>
                  <a:srgbClr val="000000"/>
                </a:solidFill>
                <a:latin typeface="Arial" panose="020B0604020202020204" pitchFamily="34" charset="0"/>
              </a:rPr>
              <a:t>sector has best </a:t>
            </a: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chance of success?</a:t>
            </a:r>
          </a:p>
          <a:p>
            <a:pPr lvl="1"/>
            <a:r>
              <a:rPr lang="en-AU" sz="1800" dirty="0">
                <a:solidFill>
                  <a:srgbClr val="000000"/>
                </a:solidFill>
                <a:latin typeface="Arial" panose="020B0604020202020204" pitchFamily="34" charset="0"/>
              </a:rPr>
              <a:t>Non-Gov schools had best chances of academic success.</a:t>
            </a:r>
            <a:endParaRPr lang="en-AU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algn="l">
              <a:buNone/>
            </a:pPr>
            <a:endParaRPr lang="en-AU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rtl="0">
              <a:buNone/>
            </a:pPr>
            <a:endParaRPr lang="en-GB" dirty="0"/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>
          <a:xfrm>
            <a:off x="5915689" y="912101"/>
            <a:ext cx="5855754" cy="5631571"/>
          </a:xfrm>
        </p:spPr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237" y="301083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533" y="1428340"/>
            <a:ext cx="3924934" cy="4001320"/>
          </a:xfrm>
        </p:spPr>
        <p:txBody>
          <a:bodyPr rtlCol="0"/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GB" dirty="0">
                <a:latin typeface="Calibri Light" panose="020F0302020204030204" pitchFamily="34" charset="0"/>
                <a:ea typeface="+mn-ea"/>
                <a:cs typeface="+mn-cs"/>
              </a:rPr>
              <a:t>Data clean up process</a:t>
            </a:r>
            <a:br>
              <a:rPr lang="en-GB" sz="2400" dirty="0">
                <a:latin typeface="Calibri Light" panose="020F0302020204030204" pitchFamily="34" charset="0"/>
                <a:ea typeface="+mn-ea"/>
                <a:cs typeface="+mn-cs"/>
              </a:rPr>
            </a:br>
            <a:br>
              <a:rPr lang="en-GB" dirty="0">
                <a:latin typeface="Calibri Light" panose="020F0302020204030204" pitchFamily="34" charset="0"/>
                <a:ea typeface="+mn-ea"/>
                <a:cs typeface="+mn-cs"/>
              </a:rPr>
            </a:br>
            <a:br>
              <a:rPr lang="en-AU" b="0" dirty="0">
                <a:solidFill>
                  <a:srgbClr val="FF0000"/>
                </a:solidFill>
                <a:effectLst/>
              </a:rPr>
            </a:br>
            <a:br>
              <a:rPr lang="en-AU" dirty="0"/>
            </a:b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26476" y="6025439"/>
            <a:ext cx="3924934" cy="490538"/>
          </a:xfrm>
        </p:spPr>
        <p:txBody>
          <a:bodyPr rtlCol="0"/>
          <a:lstStyle/>
          <a:p>
            <a:pPr rtl="0"/>
            <a:r>
              <a:rPr lang="en-GB" dirty="0"/>
              <a:t>Josh Martin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33F5F-32EF-934C-8BDC-7160F11C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JOSH</a:t>
            </a:r>
          </a:p>
        </p:txBody>
      </p:sp>
    </p:spTree>
    <p:extLst>
      <p:ext uri="{BB962C8B-B14F-4D97-AF65-F5344CB8AC3E}">
        <p14:creationId xmlns:p14="http://schemas.microsoft.com/office/powerpoint/2010/main" val="3969784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9603350_TF16411253_Win32" id="{D3EEA95B-1A0A-4237-A99F-6C2FE5AD8423}" vid="{3A12375C-1920-445C-97DF-9B66208538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{90F9B6B8-96E7-EF42-9C2C-EA7FE5A53F08}tf10001120</Template>
  <TotalTime>806</TotalTime>
  <Words>636</Words>
  <Application>Microsoft Macintosh PowerPoint</Application>
  <PresentationFormat>Widescreen</PresentationFormat>
  <Paragraphs>113</Paragraphs>
  <Slides>37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-apple-system</vt:lpstr>
      <vt:lpstr>Aharoni</vt:lpstr>
      <vt:lpstr>Arial</vt:lpstr>
      <vt:lpstr>Calibri</vt:lpstr>
      <vt:lpstr>Calibri Light</vt:lpstr>
      <vt:lpstr>Corbel</vt:lpstr>
      <vt:lpstr>opensans</vt:lpstr>
      <vt:lpstr>Times New Roman</vt:lpstr>
      <vt:lpstr>Wingdings</vt:lpstr>
      <vt:lpstr>Office Theme</vt:lpstr>
      <vt:lpstr>   Education VCE Passing Score- ATAR (or equivalent) of success</vt:lpstr>
      <vt:lpstr>Motivation:</vt:lpstr>
      <vt:lpstr>Hypothesis: If students within Major Cities such as Melbourne or Geelong, that also receive Private, Non-Gov education then we expect them to have best chance of academic success within Victoria</vt:lpstr>
      <vt:lpstr>Our measurement of academic success </vt:lpstr>
      <vt:lpstr>What is ATAR?</vt:lpstr>
      <vt:lpstr>Our Project Structure: Keep it for me to talk</vt:lpstr>
      <vt:lpstr>Questions</vt:lpstr>
      <vt:lpstr>Data clean up process    </vt:lpstr>
      <vt:lpstr>JOSH</vt:lpstr>
      <vt:lpstr>JOSH</vt:lpstr>
      <vt:lpstr>  DATA  Analysis </vt:lpstr>
      <vt:lpstr>Defining Geolocation</vt:lpstr>
      <vt:lpstr>School Geolocation heatmap</vt:lpstr>
      <vt:lpstr>School Geolocation heatmap Major Cities</vt:lpstr>
      <vt:lpstr>School Geolocation heatmap Inner Regional</vt:lpstr>
      <vt:lpstr>School Geolocation heatmap Outer Regional</vt:lpstr>
      <vt:lpstr>School Geolocation heatmap Remote</vt:lpstr>
      <vt:lpstr>Access to education from Geolocation</vt:lpstr>
      <vt:lpstr>Count of all schools per Geolocation</vt:lpstr>
      <vt:lpstr>Percentage of schools per Geolocation</vt:lpstr>
      <vt:lpstr>Geolocation School sector count</vt:lpstr>
      <vt:lpstr>Geolocation and sector distribution</vt:lpstr>
      <vt:lpstr>Geolocation and academic success</vt:lpstr>
      <vt:lpstr>Mean VCE Box Plotting</vt:lpstr>
      <vt:lpstr>Boxplot grouped by Geolocation</vt:lpstr>
      <vt:lpstr>Major Cities school sector distribution</vt:lpstr>
      <vt:lpstr>PowerPoint Presentation</vt:lpstr>
      <vt:lpstr>Inner Regional Sector distribution</vt:lpstr>
      <vt:lpstr>Outer Regional Sector distribution</vt:lpstr>
      <vt:lpstr>Remote School Sector distribution</vt:lpstr>
      <vt:lpstr>The implications of your findings; What do your findings mean?</vt:lpstr>
      <vt:lpstr>Which have the best chance of success  </vt:lpstr>
      <vt:lpstr> </vt:lpstr>
      <vt:lpstr>Summary </vt:lpstr>
      <vt:lpstr>Conclusion </vt:lpstr>
      <vt:lpstr>Group 6</vt:lpstr>
      <vt:lpstr>Goals for Q2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Education VCE Passing Score- ATAR (or equivalent) of success</dc:title>
  <dc:creator>Udeshi Pereira</dc:creator>
  <cp:lastModifiedBy>Udeshi Pereira</cp:lastModifiedBy>
  <cp:revision>5</cp:revision>
  <dcterms:created xsi:type="dcterms:W3CDTF">2022-09-19T13:13:29Z</dcterms:created>
  <dcterms:modified xsi:type="dcterms:W3CDTF">2022-09-20T10:56:51Z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